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1293" r:id="rId2"/>
    <p:sldId id="256" r:id="rId3"/>
    <p:sldId id="257" r:id="rId4"/>
    <p:sldId id="267" r:id="rId5"/>
    <p:sldId id="258" r:id="rId6"/>
    <p:sldId id="259" r:id="rId7"/>
    <p:sldId id="268" r:id="rId8"/>
    <p:sldId id="260" r:id="rId9"/>
    <p:sldId id="269" r:id="rId10"/>
    <p:sldId id="261" r:id="rId11"/>
    <p:sldId id="270" r:id="rId12"/>
    <p:sldId id="271" r:id="rId13"/>
    <p:sldId id="272" r:id="rId14"/>
    <p:sldId id="273" r:id="rId15"/>
    <p:sldId id="262" r:id="rId16"/>
    <p:sldId id="274" r:id="rId17"/>
    <p:sldId id="263" r:id="rId18"/>
    <p:sldId id="1663" r:id="rId19"/>
  </p:sldIdLst>
  <p:sldSz cx="9144000" cy="6858000" type="screen4x3"/>
  <p:notesSz cx="6858000" cy="9144000"/>
  <p:defaultTextStyle>
    <a:defPPr>
      <a:defRPr lang="es-P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Y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0524C-9822-4924-A556-7F75B4B9EDAE}" type="datetimeFigureOut">
              <a:rPr lang="es-PY" smtClean="0"/>
              <a:t>8/3/2019</a:t>
            </a:fld>
            <a:endParaRPr lang="es-PY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Y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Y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B73AC-CA85-4319-8DF0-D0E7788FFBDE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54594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83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>
              <a:latin typeface="Calibri Light" charset="0"/>
            </a:endParaRPr>
          </a:p>
        </p:txBody>
      </p:sp>
      <p:sp>
        <p:nvSpPr>
          <p:cNvPr id="983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fld id="{F59715F7-E031-6647-99FE-74141C7A1CCF}" type="slidenum">
              <a:rPr lang="en-US" altLang="x-none" sz="1200">
                <a:latin typeface="Calibri Light" charset="0"/>
              </a:rPr>
              <a:pPr/>
              <a:t>1</a:t>
            </a:fld>
            <a:endParaRPr lang="en-US" altLang="x-none" sz="1200">
              <a:latin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208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388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P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0312E-9CF1-4C57-94EB-EB43EEC822AA}" type="datetimeFigureOut">
              <a:rPr lang="es-PY" smtClean="0"/>
              <a:t>8/3/2019</a:t>
            </a:fld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51D5-18D1-4533-91A4-5FEEA2FE1896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73035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0312E-9CF1-4C57-94EB-EB43EEC822AA}" type="datetimeFigureOut">
              <a:rPr lang="es-PY" smtClean="0"/>
              <a:t>8/3/2019</a:t>
            </a:fld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51D5-18D1-4533-91A4-5FEEA2FE1896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983472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0312E-9CF1-4C57-94EB-EB43EEC822AA}" type="datetimeFigureOut">
              <a:rPr lang="es-PY" smtClean="0"/>
              <a:t>8/3/2019</a:t>
            </a:fld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51D5-18D1-4533-91A4-5FEEA2FE1896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848313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>
            <a:normAutofit/>
          </a:bodyPr>
          <a:lstStyle>
            <a:lvl1pPr marL="0" indent="0" algn="r">
              <a:buFontTx/>
              <a:buNone/>
              <a:defRPr sz="12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5287969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06361" y="3783303"/>
            <a:ext cx="3423047" cy="863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799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306782" y="2348637"/>
            <a:ext cx="5653069" cy="1325563"/>
          </a:xfrm>
        </p:spPr>
        <p:txBody>
          <a:bodyPr/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2158712" y="2296392"/>
            <a:ext cx="0" cy="27120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01018" y="5903215"/>
            <a:ext cx="1957768" cy="54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18565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0312E-9CF1-4C57-94EB-EB43EEC822AA}" type="datetimeFigureOut">
              <a:rPr lang="es-PY" smtClean="0"/>
              <a:t>8/3/2019</a:t>
            </a:fld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51D5-18D1-4533-91A4-5FEEA2FE1896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856558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0312E-9CF1-4C57-94EB-EB43EEC822AA}" type="datetimeFigureOut">
              <a:rPr lang="es-PY" smtClean="0"/>
              <a:t>8/3/2019</a:t>
            </a:fld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51D5-18D1-4533-91A4-5FEEA2FE1896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83904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0312E-9CF1-4C57-94EB-EB43EEC822AA}" type="datetimeFigureOut">
              <a:rPr lang="es-PY" smtClean="0"/>
              <a:t>8/3/2019</a:t>
            </a:fld>
            <a:endParaRPr lang="es-PY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51D5-18D1-4533-91A4-5FEEA2FE1896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427183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0312E-9CF1-4C57-94EB-EB43EEC822AA}" type="datetimeFigureOut">
              <a:rPr lang="es-PY" smtClean="0"/>
              <a:t>8/3/2019</a:t>
            </a:fld>
            <a:endParaRPr lang="es-PY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51D5-18D1-4533-91A4-5FEEA2FE1896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413613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0312E-9CF1-4C57-94EB-EB43EEC822AA}" type="datetimeFigureOut">
              <a:rPr lang="es-PY" smtClean="0"/>
              <a:t>8/3/2019</a:t>
            </a:fld>
            <a:endParaRPr lang="es-PY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51D5-18D1-4533-91A4-5FEEA2FE1896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73957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0312E-9CF1-4C57-94EB-EB43EEC822AA}" type="datetimeFigureOut">
              <a:rPr lang="es-PY" smtClean="0"/>
              <a:t>8/3/2019</a:t>
            </a:fld>
            <a:endParaRPr lang="es-PY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51D5-18D1-4533-91A4-5FEEA2FE1896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73666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0312E-9CF1-4C57-94EB-EB43EEC822AA}" type="datetimeFigureOut">
              <a:rPr lang="es-PY" smtClean="0"/>
              <a:t>8/3/2019</a:t>
            </a:fld>
            <a:endParaRPr lang="es-PY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51D5-18D1-4533-91A4-5FEEA2FE1896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878922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Y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0312E-9CF1-4C57-94EB-EB43EEC822AA}" type="datetimeFigureOut">
              <a:rPr lang="es-PY" smtClean="0"/>
              <a:t>8/3/2019</a:t>
            </a:fld>
            <a:endParaRPr lang="es-PY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51D5-18D1-4533-91A4-5FEEA2FE1896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42611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0312E-9CF1-4C57-94EB-EB43EEC822AA}" type="datetimeFigureOut">
              <a:rPr lang="es-PY" smtClean="0"/>
              <a:t>8/3/2019</a:t>
            </a:fld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651D5-18D1-4533-91A4-5FEEA2FE1896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321277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>
            <a:extLst>
              <a:ext uri="{FF2B5EF4-FFF2-40B4-BE49-F238E27FC236}">
                <a16:creationId xmlns:a16="http://schemas.microsoft.com/office/drawing/2014/main" id="{BFA9A3EF-5C0A-42E4-81D6-D57F22EDB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017" y="3569770"/>
            <a:ext cx="2911983" cy="1878699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B09EC1C-C23C-4382-B4B5-EE67DD223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0" y="4287769"/>
            <a:ext cx="3851920" cy="257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2164980"/>
            <a:ext cx="5899439" cy="1408036"/>
          </a:xfrm>
        </p:spPr>
        <p:txBody>
          <a:bodyPr>
            <a:normAutofit fontScale="90000"/>
          </a:bodyPr>
          <a:lstStyle/>
          <a:p>
            <a:r>
              <a:rPr lang="es-PY" sz="3200" dirty="0"/>
              <a:t>Algunas determinantes sociales de la Salud: pobreza, saneamiento, agua, recolección de basura y acceso a la salud… en Paraguay</a:t>
            </a:r>
            <a:br>
              <a:rPr lang="es-PY" sz="3200" dirty="0"/>
            </a:br>
            <a:br>
              <a:rPr lang="es-PY" sz="3200" dirty="0"/>
            </a:br>
            <a:r>
              <a:rPr lang="es-PY" sz="3200" b="1" dirty="0">
                <a:solidFill>
                  <a:srgbClr val="FF0000"/>
                </a:solidFill>
              </a:rPr>
              <a:t>no dejar a nadie atrás…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867701"/>
          </a:xfrm>
        </p:spPr>
        <p:txBody>
          <a:bodyPr>
            <a:normAutofit fontScale="90000"/>
          </a:bodyPr>
          <a:lstStyle/>
          <a:p>
            <a:r>
              <a:rPr lang="es-ES" sz="2800" b="1" dirty="0"/>
              <a:t>Porcentaje de hogares con recolección de basura por departamento. Paraguay, 2017.</a:t>
            </a:r>
            <a:endParaRPr lang="es-PY" sz="2800" dirty="0"/>
          </a:p>
        </p:txBody>
      </p:sp>
      <p:pic>
        <p:nvPicPr>
          <p:cNvPr id="4" name="Picture 4" descr="cid:image001.jpg@01D4BECB.6B7957E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474" y="6499820"/>
            <a:ext cx="269557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86440"/>
            <a:ext cx="4896544" cy="559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107504" y="6359591"/>
            <a:ext cx="2934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sz="1200" dirty="0"/>
              <a:t>Fuente: DGEEC. Encuesta Permanente de Hogares en Paraguay, 2017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44" y="1268760"/>
            <a:ext cx="2520280" cy="2254428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44" y="3491157"/>
            <a:ext cx="2652436" cy="1485364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22" y="4837798"/>
            <a:ext cx="2484001" cy="166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03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es-ES" sz="2800" b="1" dirty="0"/>
              <a:t>Población con Acceso a la Salud. Paraguay, 2016 - 2017. </a:t>
            </a:r>
            <a:endParaRPr lang="es-PY" sz="280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750" y="853336"/>
            <a:ext cx="6609056" cy="552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107504" y="6359591"/>
            <a:ext cx="2934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sz="1200" dirty="0"/>
              <a:t>Fuente: DGEEC. Encuesta Permanente de Hogares en Paraguay, 2016-2017</a:t>
            </a:r>
          </a:p>
        </p:txBody>
      </p:sp>
      <p:pic>
        <p:nvPicPr>
          <p:cNvPr id="6" name="Picture 4" descr="cid:image001.jpg@01D4BECB.6B7957E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474" y="6499820"/>
            <a:ext cx="269557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53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ES" sz="2800" b="1" dirty="0"/>
              <a:t>Porcentaje de población sana Total/Urbana/Rural. </a:t>
            </a:r>
            <a:br>
              <a:rPr lang="es-ES" sz="2800" b="1" dirty="0"/>
            </a:br>
            <a:r>
              <a:rPr lang="es-ES" sz="2800" b="1" dirty="0"/>
              <a:t>Paraguay, 2015 - 2017.</a:t>
            </a:r>
            <a:endParaRPr lang="es-PY" sz="2800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8445624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463" y="5998418"/>
            <a:ext cx="17430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107504" y="6359591"/>
            <a:ext cx="2934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sz="1200" dirty="0"/>
              <a:t>Fuente: DGEEC. Encuesta Permanente de Hogares en Paraguay, 2015-2017</a:t>
            </a:r>
          </a:p>
        </p:txBody>
      </p:sp>
      <p:pic>
        <p:nvPicPr>
          <p:cNvPr id="7" name="Picture 4" descr="cid:image001.jpg@01D4BECB.6B7957E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474" y="6499820"/>
            <a:ext cx="269557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82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2630"/>
            <a:ext cx="8229600" cy="778098"/>
          </a:xfrm>
        </p:spPr>
        <p:txBody>
          <a:bodyPr>
            <a:noAutofit/>
          </a:bodyPr>
          <a:lstStyle/>
          <a:p>
            <a:r>
              <a:rPr lang="es-ES" sz="2800" b="1" dirty="0"/>
              <a:t>Porcentaje de población con seguro médico. </a:t>
            </a:r>
            <a:br>
              <a:rPr lang="es-ES" sz="2800" b="1" dirty="0"/>
            </a:br>
            <a:r>
              <a:rPr lang="es-ES" sz="2800" b="1" dirty="0"/>
              <a:t>Paraguay, 2015 - 2017.</a:t>
            </a:r>
            <a:endParaRPr lang="es-PY" sz="2800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340767"/>
            <a:ext cx="8768679" cy="439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6021271"/>
            <a:ext cx="2066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107504" y="6359591"/>
            <a:ext cx="2934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sz="1200" dirty="0"/>
              <a:t>Fuente: DGEEC. Encuesta Permanente de Hogares en Paraguay, 2015-2017</a:t>
            </a:r>
          </a:p>
        </p:txBody>
      </p:sp>
      <p:pic>
        <p:nvPicPr>
          <p:cNvPr id="7" name="Picture 4" descr="cid:image001.jpg@01D4BECB.6B7957E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474" y="6499820"/>
            <a:ext cx="269557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139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es-ES" sz="2800" b="1" dirty="0"/>
              <a:t>Porcentaje de población con seguro médico urbano y rural. Paraguay, 2015 - 2017.</a:t>
            </a:r>
            <a:endParaRPr lang="es-PY" sz="2800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9"/>
            <a:ext cx="8714214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6093296"/>
            <a:ext cx="202882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107504" y="6359591"/>
            <a:ext cx="2934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sz="1200" dirty="0"/>
              <a:t>Fuente: DGEEC. Encuesta Permanente de Hogares en Paraguay, 2015-2017</a:t>
            </a:r>
          </a:p>
        </p:txBody>
      </p:sp>
      <p:pic>
        <p:nvPicPr>
          <p:cNvPr id="7" name="Picture 4" descr="cid:image001.jpg@01D4BECB.6B7957E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474" y="6499820"/>
            <a:ext cx="269557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204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es-ES" sz="2800" b="1" dirty="0"/>
              <a:t>Porcentaje y número de población con seguro médico por departamento. Paraguay, 2017</a:t>
            </a:r>
            <a:endParaRPr lang="es-PY" sz="2800" b="1" dirty="0"/>
          </a:p>
        </p:txBody>
      </p:sp>
      <p:pic>
        <p:nvPicPr>
          <p:cNvPr id="4" name="Picture 4" descr="cid:image001.jpg@01D4BECB.6B7957E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474" y="6499820"/>
            <a:ext cx="269557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501" y="1988840"/>
            <a:ext cx="9324767" cy="335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107504" y="6359591"/>
            <a:ext cx="2934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sz="1200" dirty="0"/>
              <a:t>Fuente: DGEEC. Encuesta Permanente de Hogares en Paraguay, 2017</a:t>
            </a:r>
          </a:p>
        </p:txBody>
      </p:sp>
    </p:spTree>
    <p:extLst>
      <p:ext uri="{BB962C8B-B14F-4D97-AF65-F5344CB8AC3E}">
        <p14:creationId xmlns:p14="http://schemas.microsoft.com/office/powerpoint/2010/main" val="32183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es-ES" sz="3100" b="1" dirty="0"/>
              <a:t>Porcentaje de población enferma o accidentada por departamento. Paraguay, 2017.</a:t>
            </a:r>
            <a:endParaRPr lang="es-PY" sz="2700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4544209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5148064" y="1412776"/>
            <a:ext cx="3384376" cy="1200329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b="1" dirty="0"/>
              <a:t>Se incluyen personas que han estado enfermas o se han accidentado en los últimos 90 días previos a la encuesta EPH</a:t>
            </a:r>
            <a:endParaRPr lang="es-PY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780927"/>
            <a:ext cx="2232248" cy="143501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365104"/>
            <a:ext cx="2325588" cy="2071532"/>
          </a:xfrm>
          <a:prstGeom prst="rect">
            <a:avLst/>
          </a:prstGeom>
        </p:spPr>
      </p:pic>
      <p:sp>
        <p:nvSpPr>
          <p:cNvPr id="8" name="7 Rectángulo"/>
          <p:cNvSpPr/>
          <p:nvPr/>
        </p:nvSpPr>
        <p:spPr>
          <a:xfrm>
            <a:off x="107504" y="6359591"/>
            <a:ext cx="2934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sz="1200" dirty="0"/>
              <a:t>Fuente: DGEEC. Encuesta Permanente de Hogares en Paraguay, 2017</a:t>
            </a:r>
          </a:p>
        </p:txBody>
      </p:sp>
      <p:pic>
        <p:nvPicPr>
          <p:cNvPr id="9" name="Picture 4" descr="cid:image001.jpg@01D4BECB.6B7957E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474" y="6499820"/>
            <a:ext cx="269557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83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es-ES" sz="2800" b="1" dirty="0"/>
              <a:t>Porcentaje de la población enferma o accidentada en los últimos 90 días que consultó. Paraguay, 2017.</a:t>
            </a:r>
            <a:endParaRPr lang="es-PY" sz="2800" b="1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985" y="1417022"/>
            <a:ext cx="3035439" cy="1867962"/>
          </a:xfrm>
        </p:spPr>
      </p:pic>
      <p:pic>
        <p:nvPicPr>
          <p:cNvPr id="4" name="Picture 4" descr="cid:image001.jpg@01D4BECB.6B7957E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474" y="6499820"/>
            <a:ext cx="269557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6" y="1196752"/>
            <a:ext cx="4798690" cy="5262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107504" y="6453336"/>
            <a:ext cx="2934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sz="1200" dirty="0"/>
              <a:t>Fuente: DGEEC. Encuesta Permanente de Hogares en Paraguay, 2017</a:t>
            </a: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501008"/>
            <a:ext cx="3240360" cy="181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6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Heptagon 7"/>
          <p:cNvSpPr/>
          <p:nvPr/>
        </p:nvSpPr>
        <p:spPr>
          <a:xfrm flipH="1">
            <a:off x="5208191" y="857845"/>
            <a:ext cx="3934619" cy="5142905"/>
          </a:xfrm>
          <a:custGeom>
            <a:avLst/>
            <a:gdLst>
              <a:gd name="connsiteX0" fmla="*/ -5 w 1873770"/>
              <a:gd name="connsiteY0" fmla="*/ 1161653 h 1806315"/>
              <a:gd name="connsiteX1" fmla="*/ 185561 w 1873770"/>
              <a:gd name="connsiteY1" fmla="*/ 357764 h 1806315"/>
              <a:gd name="connsiteX2" fmla="*/ 936885 w 1873770"/>
              <a:gd name="connsiteY2" fmla="*/ 0 h 1806315"/>
              <a:gd name="connsiteX3" fmla="*/ 1688209 w 1873770"/>
              <a:gd name="connsiteY3" fmla="*/ 357764 h 1806315"/>
              <a:gd name="connsiteX4" fmla="*/ 1873775 w 1873770"/>
              <a:gd name="connsiteY4" fmla="*/ 1161653 h 1806315"/>
              <a:gd name="connsiteX5" fmla="*/ 1353836 w 1873770"/>
              <a:gd name="connsiteY5" fmla="*/ 1806325 h 1806315"/>
              <a:gd name="connsiteX6" fmla="*/ 519934 w 1873770"/>
              <a:gd name="connsiteY6" fmla="*/ 1806325 h 1806315"/>
              <a:gd name="connsiteX7" fmla="*/ -5 w 1873770"/>
              <a:gd name="connsiteY7" fmla="*/ 1161653 h 1806315"/>
              <a:gd name="connsiteX0" fmla="*/ 951871 w 2825651"/>
              <a:gd name="connsiteY0" fmla="*/ 1438971 h 2083643"/>
              <a:gd name="connsiteX1" fmla="*/ 1137437 w 2825651"/>
              <a:gd name="connsiteY1" fmla="*/ 635082 h 2083643"/>
              <a:gd name="connsiteX2" fmla="*/ 0 w 2825651"/>
              <a:gd name="connsiteY2" fmla="*/ 0 h 2083643"/>
              <a:gd name="connsiteX3" fmla="*/ 2640085 w 2825651"/>
              <a:gd name="connsiteY3" fmla="*/ 635082 h 2083643"/>
              <a:gd name="connsiteX4" fmla="*/ 2825651 w 2825651"/>
              <a:gd name="connsiteY4" fmla="*/ 1438971 h 2083643"/>
              <a:gd name="connsiteX5" fmla="*/ 2305712 w 2825651"/>
              <a:gd name="connsiteY5" fmla="*/ 2083643 h 2083643"/>
              <a:gd name="connsiteX6" fmla="*/ 1471810 w 2825651"/>
              <a:gd name="connsiteY6" fmla="*/ 2083643 h 2083643"/>
              <a:gd name="connsiteX7" fmla="*/ 951871 w 2825651"/>
              <a:gd name="connsiteY7" fmla="*/ 1438971 h 2083643"/>
              <a:gd name="connsiteX0" fmla="*/ 951871 w 2954879"/>
              <a:gd name="connsiteY0" fmla="*/ 1463456 h 2108128"/>
              <a:gd name="connsiteX1" fmla="*/ 1137437 w 2954879"/>
              <a:gd name="connsiteY1" fmla="*/ 659567 h 2108128"/>
              <a:gd name="connsiteX2" fmla="*/ 0 w 2954879"/>
              <a:gd name="connsiteY2" fmla="*/ 24485 h 2108128"/>
              <a:gd name="connsiteX3" fmla="*/ 2954879 w 2954879"/>
              <a:gd name="connsiteY3" fmla="*/ 0 h 2108128"/>
              <a:gd name="connsiteX4" fmla="*/ 2825651 w 2954879"/>
              <a:gd name="connsiteY4" fmla="*/ 1463456 h 2108128"/>
              <a:gd name="connsiteX5" fmla="*/ 2305712 w 2954879"/>
              <a:gd name="connsiteY5" fmla="*/ 2108128 h 2108128"/>
              <a:gd name="connsiteX6" fmla="*/ 1471810 w 2954879"/>
              <a:gd name="connsiteY6" fmla="*/ 2108128 h 2108128"/>
              <a:gd name="connsiteX7" fmla="*/ 951871 w 2954879"/>
              <a:gd name="connsiteY7" fmla="*/ 1463456 h 2108128"/>
              <a:gd name="connsiteX0" fmla="*/ 951871 w 2969869"/>
              <a:gd name="connsiteY0" fmla="*/ 1438971 h 2083643"/>
              <a:gd name="connsiteX1" fmla="*/ 1137437 w 2969869"/>
              <a:gd name="connsiteY1" fmla="*/ 635082 h 2083643"/>
              <a:gd name="connsiteX2" fmla="*/ 0 w 2969869"/>
              <a:gd name="connsiteY2" fmla="*/ 0 h 2083643"/>
              <a:gd name="connsiteX3" fmla="*/ 2969869 w 2969869"/>
              <a:gd name="connsiteY3" fmla="*/ 5495 h 2083643"/>
              <a:gd name="connsiteX4" fmla="*/ 2825651 w 2969869"/>
              <a:gd name="connsiteY4" fmla="*/ 1438971 h 2083643"/>
              <a:gd name="connsiteX5" fmla="*/ 2305712 w 2969869"/>
              <a:gd name="connsiteY5" fmla="*/ 2083643 h 2083643"/>
              <a:gd name="connsiteX6" fmla="*/ 1471810 w 2969869"/>
              <a:gd name="connsiteY6" fmla="*/ 2083643 h 2083643"/>
              <a:gd name="connsiteX7" fmla="*/ 951871 w 2969869"/>
              <a:gd name="connsiteY7" fmla="*/ 1438971 h 2083643"/>
              <a:gd name="connsiteX0" fmla="*/ 951871 w 4062339"/>
              <a:gd name="connsiteY0" fmla="*/ 1438971 h 2083643"/>
              <a:gd name="connsiteX1" fmla="*/ 1137437 w 4062339"/>
              <a:gd name="connsiteY1" fmla="*/ 635082 h 2083643"/>
              <a:gd name="connsiteX2" fmla="*/ 0 w 4062339"/>
              <a:gd name="connsiteY2" fmla="*/ 0 h 2083643"/>
              <a:gd name="connsiteX3" fmla="*/ 2969869 w 4062339"/>
              <a:gd name="connsiteY3" fmla="*/ 5495 h 2083643"/>
              <a:gd name="connsiteX4" fmla="*/ 4062339 w 4062339"/>
              <a:gd name="connsiteY4" fmla="*/ 569541 h 2083643"/>
              <a:gd name="connsiteX5" fmla="*/ 2305712 w 4062339"/>
              <a:gd name="connsiteY5" fmla="*/ 2083643 h 2083643"/>
              <a:gd name="connsiteX6" fmla="*/ 1471810 w 4062339"/>
              <a:gd name="connsiteY6" fmla="*/ 2083643 h 2083643"/>
              <a:gd name="connsiteX7" fmla="*/ 951871 w 4062339"/>
              <a:gd name="connsiteY7" fmla="*/ 1438971 h 2083643"/>
              <a:gd name="connsiteX0" fmla="*/ 951871 w 4479286"/>
              <a:gd name="connsiteY0" fmla="*/ 1438971 h 2083643"/>
              <a:gd name="connsiteX1" fmla="*/ 1137437 w 4479286"/>
              <a:gd name="connsiteY1" fmla="*/ 635082 h 2083643"/>
              <a:gd name="connsiteX2" fmla="*/ 0 w 4479286"/>
              <a:gd name="connsiteY2" fmla="*/ 0 h 2083643"/>
              <a:gd name="connsiteX3" fmla="*/ 2969869 w 4479286"/>
              <a:gd name="connsiteY3" fmla="*/ 5495 h 2083643"/>
              <a:gd name="connsiteX4" fmla="*/ 4062339 w 4479286"/>
              <a:gd name="connsiteY4" fmla="*/ 569541 h 2083643"/>
              <a:gd name="connsiteX5" fmla="*/ 4479286 w 4479286"/>
              <a:gd name="connsiteY5" fmla="*/ 1918751 h 2083643"/>
              <a:gd name="connsiteX6" fmla="*/ 1471810 w 4479286"/>
              <a:gd name="connsiteY6" fmla="*/ 2083643 h 2083643"/>
              <a:gd name="connsiteX7" fmla="*/ 951871 w 4479286"/>
              <a:gd name="connsiteY7" fmla="*/ 1438971 h 2083643"/>
              <a:gd name="connsiteX0" fmla="*/ 951871 w 4479286"/>
              <a:gd name="connsiteY0" fmla="*/ 1438971 h 5096666"/>
              <a:gd name="connsiteX1" fmla="*/ 1137437 w 4479286"/>
              <a:gd name="connsiteY1" fmla="*/ 635082 h 5096666"/>
              <a:gd name="connsiteX2" fmla="*/ 0 w 4479286"/>
              <a:gd name="connsiteY2" fmla="*/ 0 h 5096666"/>
              <a:gd name="connsiteX3" fmla="*/ 2969869 w 4479286"/>
              <a:gd name="connsiteY3" fmla="*/ 5495 h 5096666"/>
              <a:gd name="connsiteX4" fmla="*/ 4062339 w 4479286"/>
              <a:gd name="connsiteY4" fmla="*/ 569541 h 5096666"/>
              <a:gd name="connsiteX5" fmla="*/ 4479286 w 4479286"/>
              <a:gd name="connsiteY5" fmla="*/ 1918751 h 5096666"/>
              <a:gd name="connsiteX6" fmla="*/ 3075757 w 4479286"/>
              <a:gd name="connsiteY6" fmla="*/ 5096666 h 5096666"/>
              <a:gd name="connsiteX7" fmla="*/ 951871 w 4479286"/>
              <a:gd name="connsiteY7" fmla="*/ 1438971 h 5096666"/>
              <a:gd name="connsiteX0" fmla="*/ 1161734 w 4479286"/>
              <a:gd name="connsiteY0" fmla="*/ 5119056 h 5119056"/>
              <a:gd name="connsiteX1" fmla="*/ 1137437 w 4479286"/>
              <a:gd name="connsiteY1" fmla="*/ 635082 h 5119056"/>
              <a:gd name="connsiteX2" fmla="*/ 0 w 4479286"/>
              <a:gd name="connsiteY2" fmla="*/ 0 h 5119056"/>
              <a:gd name="connsiteX3" fmla="*/ 2969869 w 4479286"/>
              <a:gd name="connsiteY3" fmla="*/ 5495 h 5119056"/>
              <a:gd name="connsiteX4" fmla="*/ 4062339 w 4479286"/>
              <a:gd name="connsiteY4" fmla="*/ 569541 h 5119056"/>
              <a:gd name="connsiteX5" fmla="*/ 4479286 w 4479286"/>
              <a:gd name="connsiteY5" fmla="*/ 1918751 h 5119056"/>
              <a:gd name="connsiteX6" fmla="*/ 3075757 w 4479286"/>
              <a:gd name="connsiteY6" fmla="*/ 5096666 h 5119056"/>
              <a:gd name="connsiteX7" fmla="*/ 1161734 w 4479286"/>
              <a:gd name="connsiteY7" fmla="*/ 5119056 h 5119056"/>
              <a:gd name="connsiteX0" fmla="*/ 1161734 w 4479286"/>
              <a:gd name="connsiteY0" fmla="*/ 5119056 h 5119056"/>
              <a:gd name="connsiteX1" fmla="*/ 140591 w 4479286"/>
              <a:gd name="connsiteY1" fmla="*/ 4165266 h 5119056"/>
              <a:gd name="connsiteX2" fmla="*/ 0 w 4479286"/>
              <a:gd name="connsiteY2" fmla="*/ 0 h 5119056"/>
              <a:gd name="connsiteX3" fmla="*/ 2969869 w 4479286"/>
              <a:gd name="connsiteY3" fmla="*/ 5495 h 5119056"/>
              <a:gd name="connsiteX4" fmla="*/ 4062339 w 4479286"/>
              <a:gd name="connsiteY4" fmla="*/ 569541 h 5119056"/>
              <a:gd name="connsiteX5" fmla="*/ 4479286 w 4479286"/>
              <a:gd name="connsiteY5" fmla="*/ 1918751 h 5119056"/>
              <a:gd name="connsiteX6" fmla="*/ 3075757 w 4479286"/>
              <a:gd name="connsiteY6" fmla="*/ 5096666 h 5119056"/>
              <a:gd name="connsiteX7" fmla="*/ 1161734 w 4479286"/>
              <a:gd name="connsiteY7" fmla="*/ 5119056 h 5119056"/>
              <a:gd name="connsiteX0" fmla="*/ 1161734 w 4479286"/>
              <a:gd name="connsiteY0" fmla="*/ 5119056 h 5119151"/>
              <a:gd name="connsiteX1" fmla="*/ 140591 w 4479286"/>
              <a:gd name="connsiteY1" fmla="*/ 4165266 h 5119151"/>
              <a:gd name="connsiteX2" fmla="*/ 0 w 4479286"/>
              <a:gd name="connsiteY2" fmla="*/ 0 h 5119151"/>
              <a:gd name="connsiteX3" fmla="*/ 2969869 w 4479286"/>
              <a:gd name="connsiteY3" fmla="*/ 5495 h 5119151"/>
              <a:gd name="connsiteX4" fmla="*/ 4062339 w 4479286"/>
              <a:gd name="connsiteY4" fmla="*/ 569541 h 5119151"/>
              <a:gd name="connsiteX5" fmla="*/ 4479286 w 4479286"/>
              <a:gd name="connsiteY5" fmla="*/ 1918751 h 5119151"/>
              <a:gd name="connsiteX6" fmla="*/ 3045777 w 4479286"/>
              <a:gd name="connsiteY6" fmla="*/ 5119151 h 5119151"/>
              <a:gd name="connsiteX7" fmla="*/ 1161734 w 4479286"/>
              <a:gd name="connsiteY7" fmla="*/ 5119056 h 5119151"/>
              <a:gd name="connsiteX0" fmla="*/ 1304140 w 4479286"/>
              <a:gd name="connsiteY0" fmla="*/ 4796768 h 5119151"/>
              <a:gd name="connsiteX1" fmla="*/ 140591 w 4479286"/>
              <a:gd name="connsiteY1" fmla="*/ 4165266 h 5119151"/>
              <a:gd name="connsiteX2" fmla="*/ 0 w 4479286"/>
              <a:gd name="connsiteY2" fmla="*/ 0 h 5119151"/>
              <a:gd name="connsiteX3" fmla="*/ 2969869 w 4479286"/>
              <a:gd name="connsiteY3" fmla="*/ 5495 h 5119151"/>
              <a:gd name="connsiteX4" fmla="*/ 4062339 w 4479286"/>
              <a:gd name="connsiteY4" fmla="*/ 569541 h 5119151"/>
              <a:gd name="connsiteX5" fmla="*/ 4479286 w 4479286"/>
              <a:gd name="connsiteY5" fmla="*/ 1918751 h 5119151"/>
              <a:gd name="connsiteX6" fmla="*/ 3045777 w 4479286"/>
              <a:gd name="connsiteY6" fmla="*/ 5119151 h 5119151"/>
              <a:gd name="connsiteX7" fmla="*/ 1304140 w 4479286"/>
              <a:gd name="connsiteY7" fmla="*/ 4796768 h 5119151"/>
              <a:gd name="connsiteX0" fmla="*/ 1131754 w 4479286"/>
              <a:gd name="connsiteY0" fmla="*/ 5111561 h 5119151"/>
              <a:gd name="connsiteX1" fmla="*/ 140591 w 4479286"/>
              <a:gd name="connsiteY1" fmla="*/ 4165266 h 5119151"/>
              <a:gd name="connsiteX2" fmla="*/ 0 w 4479286"/>
              <a:gd name="connsiteY2" fmla="*/ 0 h 5119151"/>
              <a:gd name="connsiteX3" fmla="*/ 2969869 w 4479286"/>
              <a:gd name="connsiteY3" fmla="*/ 5495 h 5119151"/>
              <a:gd name="connsiteX4" fmla="*/ 4062339 w 4479286"/>
              <a:gd name="connsiteY4" fmla="*/ 569541 h 5119151"/>
              <a:gd name="connsiteX5" fmla="*/ 4479286 w 4479286"/>
              <a:gd name="connsiteY5" fmla="*/ 1918751 h 5119151"/>
              <a:gd name="connsiteX6" fmla="*/ 3045777 w 4479286"/>
              <a:gd name="connsiteY6" fmla="*/ 5119151 h 5119151"/>
              <a:gd name="connsiteX7" fmla="*/ 1131754 w 4479286"/>
              <a:gd name="connsiteY7" fmla="*/ 5111561 h 5119151"/>
              <a:gd name="connsiteX0" fmla="*/ 1131754 w 4479286"/>
              <a:gd name="connsiteY0" fmla="*/ 5111561 h 5119151"/>
              <a:gd name="connsiteX1" fmla="*/ 140591 w 4479286"/>
              <a:gd name="connsiteY1" fmla="*/ 4165266 h 5119151"/>
              <a:gd name="connsiteX2" fmla="*/ 0 w 4479286"/>
              <a:gd name="connsiteY2" fmla="*/ 0 h 5119151"/>
              <a:gd name="connsiteX3" fmla="*/ 2969869 w 4479286"/>
              <a:gd name="connsiteY3" fmla="*/ 5495 h 5119151"/>
              <a:gd name="connsiteX4" fmla="*/ 4062339 w 4479286"/>
              <a:gd name="connsiteY4" fmla="*/ 569541 h 5119151"/>
              <a:gd name="connsiteX5" fmla="*/ 4479286 w 4479286"/>
              <a:gd name="connsiteY5" fmla="*/ 1918751 h 5119151"/>
              <a:gd name="connsiteX6" fmla="*/ 3045777 w 4479286"/>
              <a:gd name="connsiteY6" fmla="*/ 5119151 h 5119151"/>
              <a:gd name="connsiteX7" fmla="*/ 1131754 w 4479286"/>
              <a:gd name="connsiteY7" fmla="*/ 5111561 h 5119151"/>
              <a:gd name="connsiteX0" fmla="*/ 1131754 w 4479286"/>
              <a:gd name="connsiteY0" fmla="*/ 5111561 h 5119151"/>
              <a:gd name="connsiteX1" fmla="*/ 140591 w 4479286"/>
              <a:gd name="connsiteY1" fmla="*/ 4165266 h 5119151"/>
              <a:gd name="connsiteX2" fmla="*/ 0 w 4479286"/>
              <a:gd name="connsiteY2" fmla="*/ 0 h 5119151"/>
              <a:gd name="connsiteX3" fmla="*/ 2969869 w 4479286"/>
              <a:gd name="connsiteY3" fmla="*/ 5495 h 5119151"/>
              <a:gd name="connsiteX4" fmla="*/ 4062339 w 4479286"/>
              <a:gd name="connsiteY4" fmla="*/ 569541 h 5119151"/>
              <a:gd name="connsiteX5" fmla="*/ 4479286 w 4479286"/>
              <a:gd name="connsiteY5" fmla="*/ 1918751 h 5119151"/>
              <a:gd name="connsiteX6" fmla="*/ 3045777 w 4479286"/>
              <a:gd name="connsiteY6" fmla="*/ 5119151 h 5119151"/>
              <a:gd name="connsiteX7" fmla="*/ 1131754 w 4479286"/>
              <a:gd name="connsiteY7" fmla="*/ 5111561 h 5119151"/>
              <a:gd name="connsiteX0" fmla="*/ 1131754 w 4479286"/>
              <a:gd name="connsiteY0" fmla="*/ 5111561 h 5119151"/>
              <a:gd name="connsiteX1" fmla="*/ 140591 w 4479286"/>
              <a:gd name="connsiteY1" fmla="*/ 4165266 h 5119151"/>
              <a:gd name="connsiteX2" fmla="*/ 0 w 4479286"/>
              <a:gd name="connsiteY2" fmla="*/ 0 h 5119151"/>
              <a:gd name="connsiteX3" fmla="*/ 2969869 w 4479286"/>
              <a:gd name="connsiteY3" fmla="*/ 5495 h 5119151"/>
              <a:gd name="connsiteX4" fmla="*/ 4062339 w 4479286"/>
              <a:gd name="connsiteY4" fmla="*/ 569541 h 5119151"/>
              <a:gd name="connsiteX5" fmla="*/ 4479286 w 4479286"/>
              <a:gd name="connsiteY5" fmla="*/ 1918751 h 5119151"/>
              <a:gd name="connsiteX6" fmla="*/ 3045777 w 4479286"/>
              <a:gd name="connsiteY6" fmla="*/ 5119151 h 5119151"/>
              <a:gd name="connsiteX7" fmla="*/ 1131754 w 4479286"/>
              <a:gd name="connsiteY7" fmla="*/ 5111561 h 5119151"/>
              <a:gd name="connsiteX0" fmla="*/ 1131754 w 4562826"/>
              <a:gd name="connsiteY0" fmla="*/ 5111561 h 5119151"/>
              <a:gd name="connsiteX1" fmla="*/ 140591 w 4562826"/>
              <a:gd name="connsiteY1" fmla="*/ 4165266 h 5119151"/>
              <a:gd name="connsiteX2" fmla="*/ 0 w 4562826"/>
              <a:gd name="connsiteY2" fmla="*/ 0 h 5119151"/>
              <a:gd name="connsiteX3" fmla="*/ 2969869 w 4562826"/>
              <a:gd name="connsiteY3" fmla="*/ 5495 h 5119151"/>
              <a:gd name="connsiteX4" fmla="*/ 4062339 w 4562826"/>
              <a:gd name="connsiteY4" fmla="*/ 569541 h 5119151"/>
              <a:gd name="connsiteX5" fmla="*/ 4479286 w 4562826"/>
              <a:gd name="connsiteY5" fmla="*/ 1918751 h 5119151"/>
              <a:gd name="connsiteX6" fmla="*/ 3045777 w 4562826"/>
              <a:gd name="connsiteY6" fmla="*/ 5119151 h 5119151"/>
              <a:gd name="connsiteX7" fmla="*/ 1131754 w 4562826"/>
              <a:gd name="connsiteY7" fmla="*/ 5111561 h 5119151"/>
              <a:gd name="connsiteX0" fmla="*/ 1131754 w 4614082"/>
              <a:gd name="connsiteY0" fmla="*/ 5111561 h 5119151"/>
              <a:gd name="connsiteX1" fmla="*/ 140591 w 4614082"/>
              <a:gd name="connsiteY1" fmla="*/ 4165266 h 5119151"/>
              <a:gd name="connsiteX2" fmla="*/ 0 w 4614082"/>
              <a:gd name="connsiteY2" fmla="*/ 0 h 5119151"/>
              <a:gd name="connsiteX3" fmla="*/ 2969869 w 4614082"/>
              <a:gd name="connsiteY3" fmla="*/ 5495 h 5119151"/>
              <a:gd name="connsiteX4" fmla="*/ 4062339 w 4614082"/>
              <a:gd name="connsiteY4" fmla="*/ 569541 h 5119151"/>
              <a:gd name="connsiteX5" fmla="*/ 4479286 w 4614082"/>
              <a:gd name="connsiteY5" fmla="*/ 1918751 h 5119151"/>
              <a:gd name="connsiteX6" fmla="*/ 3045777 w 4614082"/>
              <a:gd name="connsiteY6" fmla="*/ 5119151 h 5119151"/>
              <a:gd name="connsiteX7" fmla="*/ 1131754 w 4614082"/>
              <a:gd name="connsiteY7" fmla="*/ 5111561 h 511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14082" h="5119151">
                <a:moveTo>
                  <a:pt x="1131754" y="5111561"/>
                </a:moveTo>
                <a:cubicBezTo>
                  <a:pt x="636474" y="5118418"/>
                  <a:pt x="208652" y="4817977"/>
                  <a:pt x="140591" y="4165266"/>
                </a:cubicBezTo>
                <a:lnTo>
                  <a:pt x="0" y="0"/>
                </a:lnTo>
                <a:lnTo>
                  <a:pt x="2969869" y="5495"/>
                </a:lnTo>
                <a:lnTo>
                  <a:pt x="4062339" y="569541"/>
                </a:lnTo>
                <a:cubicBezTo>
                  <a:pt x="4561085" y="854387"/>
                  <a:pt x="4775018" y="1379073"/>
                  <a:pt x="4479286" y="1918751"/>
                </a:cubicBezTo>
                <a:lnTo>
                  <a:pt x="3045777" y="5119151"/>
                </a:lnTo>
                <a:lnTo>
                  <a:pt x="1131754" y="5111561"/>
                </a:lnTo>
                <a:close/>
              </a:path>
            </a:pathLst>
          </a:custGeom>
          <a:solidFill>
            <a:srgbClr val="009AD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675"/>
          </a:p>
        </p:txBody>
      </p:sp>
      <p:sp>
        <p:nvSpPr>
          <p:cNvPr id="6" name="TextBox 5"/>
          <p:cNvSpPr txBox="1"/>
          <p:nvPr/>
        </p:nvSpPr>
        <p:spPr>
          <a:xfrm>
            <a:off x="6334214" y="3213876"/>
            <a:ext cx="2207840" cy="745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175" dirty="0">
                <a:solidFill>
                  <a:schemeClr val="bg1"/>
                </a:solidFill>
                <a:latin typeface="+mj-lt"/>
              </a:rPr>
              <a:t>Gracias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617" y="2335665"/>
            <a:ext cx="2478688" cy="24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737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051720" y="6209928"/>
            <a:ext cx="1944216" cy="648072"/>
          </a:xfrm>
        </p:spPr>
        <p:txBody>
          <a:bodyPr>
            <a:normAutofit fontScale="40000" lnSpcReduction="20000"/>
          </a:bodyPr>
          <a:lstStyle/>
          <a:p>
            <a:pPr algn="l"/>
            <a:r>
              <a:rPr lang="es-PY" b="1" dirty="0"/>
              <a:t>Fuente: DGEEC. Encuesta Permanente de Hogares en Paraguay, 2012-2017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32656"/>
            <a:ext cx="6301052" cy="757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49" y="4005064"/>
            <a:ext cx="4249048" cy="2835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4005064"/>
            <a:ext cx="3348372" cy="216024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56792"/>
            <a:ext cx="7772400" cy="2088231"/>
          </a:xfrm>
        </p:spPr>
        <p:txBody>
          <a:bodyPr>
            <a:noAutofit/>
          </a:bodyPr>
          <a:lstStyle/>
          <a:p>
            <a:r>
              <a:rPr lang="es-PY" sz="3500" dirty="0"/>
              <a:t>Determinantes sociales de la Salud: pobreza, saneamiento, agua, recolección de basura y acceso a la salud… en Paraguay</a:t>
            </a:r>
            <a:br>
              <a:rPr lang="es-PY" sz="3500" dirty="0"/>
            </a:br>
            <a:r>
              <a:rPr lang="es-PY" sz="3500" b="1" dirty="0">
                <a:solidFill>
                  <a:srgbClr val="FF0000"/>
                </a:solidFill>
              </a:rPr>
              <a:t>no dejar a nadie atrás…</a:t>
            </a:r>
          </a:p>
        </p:txBody>
      </p:sp>
    </p:spTree>
    <p:extLst>
      <p:ext uri="{BB962C8B-B14F-4D97-AF65-F5344CB8AC3E}">
        <p14:creationId xmlns:p14="http://schemas.microsoft.com/office/powerpoint/2010/main" val="294735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81732"/>
          </a:xfrm>
        </p:spPr>
        <p:txBody>
          <a:bodyPr>
            <a:normAutofit fontScale="90000"/>
          </a:bodyPr>
          <a:lstStyle/>
          <a:p>
            <a:r>
              <a:rPr lang="es-PY" sz="2800" b="1" dirty="0"/>
              <a:t>Pobreza total, urbana y rural </a:t>
            </a:r>
            <a:br>
              <a:rPr lang="es-PY" sz="2800" b="1" dirty="0"/>
            </a:br>
            <a:r>
              <a:rPr lang="es-PY" sz="2800" b="1" dirty="0"/>
              <a:t>Paraguay, 2015 - 2017. </a:t>
            </a:r>
          </a:p>
        </p:txBody>
      </p:sp>
      <p:pic>
        <p:nvPicPr>
          <p:cNvPr id="6" name="Picture 4" descr="cid:image001.jpg@01D4BECB.6B7957E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474" y="6499820"/>
            <a:ext cx="269557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107504" y="6359591"/>
            <a:ext cx="2934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sz="1200" dirty="0"/>
              <a:t>Fuente: DGEEC. Encuesta Permanente de Hogares en Paraguay, 2015-2017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89477"/>
            <a:ext cx="8986614" cy="494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6122124"/>
            <a:ext cx="1656184" cy="72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764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-12114"/>
            <a:ext cx="8229600" cy="848826"/>
          </a:xfrm>
        </p:spPr>
        <p:txBody>
          <a:bodyPr>
            <a:normAutofit fontScale="90000"/>
          </a:bodyPr>
          <a:lstStyle/>
          <a:p>
            <a:r>
              <a:rPr lang="es-PY" sz="2800" b="1" dirty="0"/>
              <a:t>Pobreza extrema total, urbana y rural.</a:t>
            </a:r>
            <a:br>
              <a:rPr lang="es-PY" sz="2800" b="1" dirty="0"/>
            </a:br>
            <a:r>
              <a:rPr lang="es-PY" sz="2800" b="1" dirty="0"/>
              <a:t>Paraguay, 2015-2017</a:t>
            </a:r>
          </a:p>
        </p:txBody>
      </p:sp>
      <p:pic>
        <p:nvPicPr>
          <p:cNvPr id="4" name="Picture 4" descr="cid:image001.jpg@01D4BECB.6B7957E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474" y="6499820"/>
            <a:ext cx="269557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513406"/>
            <a:ext cx="7459414" cy="4075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5768503"/>
            <a:ext cx="19145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107504" y="6359591"/>
            <a:ext cx="2934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sz="1200" dirty="0"/>
              <a:t>Fuente: DGEEC. Encuesta Permanente de Hogares en Paraguay, 2015-2017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66" y="1052736"/>
            <a:ext cx="2508990" cy="1579364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266" y="3212976"/>
            <a:ext cx="1815734" cy="119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54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05407"/>
          </a:xfrm>
        </p:spPr>
        <p:txBody>
          <a:bodyPr>
            <a:normAutofit fontScale="90000"/>
          </a:bodyPr>
          <a:lstStyle/>
          <a:p>
            <a:r>
              <a:rPr lang="es-PY" sz="2800" b="1" dirty="0"/>
              <a:t>Porcentaje de pobreza por departamentos. </a:t>
            </a:r>
            <a:br>
              <a:rPr lang="es-PY" sz="2800" b="1" dirty="0"/>
            </a:br>
            <a:r>
              <a:rPr lang="es-PY" sz="2800" b="1" dirty="0"/>
              <a:t>Paraguay, 2017. 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446"/>
            <a:ext cx="4629235" cy="47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62118"/>
            <a:ext cx="3168352" cy="349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cid:image001.jpg@01D4BECB.6B7957E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982" y="6389638"/>
            <a:ext cx="269557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063" y="980728"/>
            <a:ext cx="5589296" cy="243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Elipse"/>
          <p:cNvSpPr/>
          <p:nvPr/>
        </p:nvSpPr>
        <p:spPr>
          <a:xfrm rot="19889410">
            <a:off x="2313655" y="1500837"/>
            <a:ext cx="1118888" cy="46465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6" name="5 Cerrar llave"/>
          <p:cNvSpPr/>
          <p:nvPr/>
        </p:nvSpPr>
        <p:spPr>
          <a:xfrm>
            <a:off x="7380312" y="3518173"/>
            <a:ext cx="576064" cy="3123520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7" name="6 CuadroTexto"/>
          <p:cNvSpPr txBox="1"/>
          <p:nvPr/>
        </p:nvSpPr>
        <p:spPr>
          <a:xfrm>
            <a:off x="7956375" y="4706560"/>
            <a:ext cx="1080121" cy="738664"/>
          </a:xfrm>
          <a:prstGeom prst="rect">
            <a:avLst/>
          </a:prstGeom>
          <a:noFill/>
          <a:ln w="22225">
            <a:solidFill>
              <a:srgbClr val="0070C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s-PY" sz="1400" dirty="0"/>
              <a:t>Número de </a:t>
            </a:r>
          </a:p>
          <a:p>
            <a:r>
              <a:rPr lang="es-PY" sz="1400" dirty="0"/>
              <a:t>personas pobres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58275" y="6341952"/>
            <a:ext cx="2934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sz="1200" dirty="0"/>
              <a:t>Fuente: DGEEC. Encuesta Permanente de Hogares en Paraguay, 2017</a:t>
            </a:r>
          </a:p>
        </p:txBody>
      </p:sp>
    </p:spTree>
    <p:extLst>
      <p:ext uri="{BB962C8B-B14F-4D97-AF65-F5344CB8AC3E}">
        <p14:creationId xmlns:p14="http://schemas.microsoft.com/office/powerpoint/2010/main" val="336712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4204"/>
            <a:ext cx="8229600" cy="976524"/>
          </a:xfrm>
        </p:spPr>
        <p:txBody>
          <a:bodyPr>
            <a:normAutofit/>
          </a:bodyPr>
          <a:lstStyle/>
          <a:p>
            <a:r>
              <a:rPr lang="es-PY" sz="2800" b="1" dirty="0"/>
              <a:t>Porcentaje de pobreza extrema por departamentos. Paraguay, 2017.</a:t>
            </a:r>
            <a:endParaRPr lang="es-PY" sz="28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71088"/>
            <a:ext cx="5076056" cy="5415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cid:image001.jpg@01D4BECB.6B7957E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474" y="6499820"/>
            <a:ext cx="269557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 rot="19889410">
            <a:off x="2460158" y="1015819"/>
            <a:ext cx="1118888" cy="501292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9" name="8 Rectángulo"/>
          <p:cNvSpPr/>
          <p:nvPr/>
        </p:nvSpPr>
        <p:spPr>
          <a:xfrm>
            <a:off x="58275" y="6341952"/>
            <a:ext cx="2934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sz="1200" dirty="0"/>
              <a:t>Fuente: DGEEC. Encuesta Permanente de Hogares en Paraguay, 2017</a:t>
            </a: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52" y="1512322"/>
            <a:ext cx="3172372" cy="2098923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726" y="3612312"/>
            <a:ext cx="3158698" cy="187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9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12891"/>
          </a:xfrm>
        </p:spPr>
        <p:txBody>
          <a:bodyPr>
            <a:noAutofit/>
          </a:bodyPr>
          <a:lstStyle/>
          <a:p>
            <a:r>
              <a:rPr lang="es-ES" sz="2400" b="1" dirty="0"/>
              <a:t>Porcentaje de población con agua y saneamiento mejorados, y hogares con recolección de basura. Paraguay, 2015-2017.</a:t>
            </a:r>
            <a:endParaRPr lang="es-PY" sz="2400" dirty="0"/>
          </a:p>
        </p:txBody>
      </p:sp>
      <p:pic>
        <p:nvPicPr>
          <p:cNvPr id="4" name="Picture 4" descr="cid:image001.jpg@01D4BECB.6B7957E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474" y="6499820"/>
            <a:ext cx="269557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1050246"/>
            <a:ext cx="7107046" cy="526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107504" y="6359591"/>
            <a:ext cx="2934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sz="1200" dirty="0"/>
              <a:t>Fuente: DGEEC. Encuesta Permanente de Hogares en Paraguay, 2015-2017</a:t>
            </a:r>
          </a:p>
        </p:txBody>
      </p:sp>
    </p:spTree>
    <p:extLst>
      <p:ext uri="{BB962C8B-B14F-4D97-AF65-F5344CB8AC3E}">
        <p14:creationId xmlns:p14="http://schemas.microsoft.com/office/powerpoint/2010/main" val="168412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22114"/>
          </a:xfrm>
        </p:spPr>
        <p:txBody>
          <a:bodyPr>
            <a:normAutofit fontScale="90000"/>
          </a:bodyPr>
          <a:lstStyle/>
          <a:p>
            <a:r>
              <a:rPr lang="es-ES" sz="2800" b="1" dirty="0"/>
              <a:t>Porcentaje de hogares con agua y saneamiento mejorados por departamentos. Paraguay, 2017.</a:t>
            </a:r>
            <a:endParaRPr lang="es-PY" sz="2800" b="1" dirty="0"/>
          </a:p>
        </p:txBody>
      </p:sp>
      <p:pic>
        <p:nvPicPr>
          <p:cNvPr id="4" name="Picture 4" descr="cid:image001.jpg@01D4BECB.6B7957E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474" y="6499820"/>
            <a:ext cx="269557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80" y="1628800"/>
            <a:ext cx="9281481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107504" y="6359591"/>
            <a:ext cx="2934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sz="1200" dirty="0"/>
              <a:t>Fuente: DGEEC. Encuesta Permanente de Hogares en Paraguay, 2017</a:t>
            </a:r>
          </a:p>
        </p:txBody>
      </p:sp>
    </p:spTree>
    <p:extLst>
      <p:ext uri="{BB962C8B-B14F-4D97-AF65-F5344CB8AC3E}">
        <p14:creationId xmlns:p14="http://schemas.microsoft.com/office/powerpoint/2010/main" val="2818379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05644"/>
          </a:xfrm>
        </p:spPr>
        <p:txBody>
          <a:bodyPr>
            <a:normAutofit/>
          </a:bodyPr>
          <a:lstStyle/>
          <a:p>
            <a:r>
              <a:rPr lang="es-ES" sz="2800" b="1" dirty="0"/>
              <a:t>Porcentaje de hogares con recolección de basura, urbano y rural. Paraguay, 2015 - 2017.</a:t>
            </a:r>
            <a:endParaRPr lang="es-PY" sz="2800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3" y="1628800"/>
            <a:ext cx="9138734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107504" y="6359591"/>
            <a:ext cx="2934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Y" sz="1200" dirty="0"/>
              <a:t>Fuente: DGEEC. Encuesta Permanente de Hogares en Paraguay, 2015-2017</a:t>
            </a:r>
          </a:p>
        </p:txBody>
      </p:sp>
      <p:pic>
        <p:nvPicPr>
          <p:cNvPr id="6" name="Picture 4" descr="cid:image001.jpg@01D4BECB.6B7957E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474" y="6499820"/>
            <a:ext cx="269557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4447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457</Words>
  <Application>Microsoft Office PowerPoint</Application>
  <PresentationFormat>Presentación en pantalla (4:3)</PresentationFormat>
  <Paragraphs>39</Paragraphs>
  <Slides>18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Algunas determinantes sociales de la Salud: pobreza, saneamiento, agua, recolección de basura y acceso a la salud… en Paraguay  no dejar a nadie atrás…</vt:lpstr>
      <vt:lpstr>Determinantes sociales de la Salud: pobreza, saneamiento, agua, recolección de basura y acceso a la salud… en Paraguay no dejar a nadie atrás…</vt:lpstr>
      <vt:lpstr>Pobreza total, urbana y rural  Paraguay, 2015 - 2017. </vt:lpstr>
      <vt:lpstr>Pobreza extrema total, urbana y rural. Paraguay, 2015-2017</vt:lpstr>
      <vt:lpstr>Porcentaje de pobreza por departamentos.  Paraguay, 2017. </vt:lpstr>
      <vt:lpstr>Porcentaje de pobreza extrema por departamentos. Paraguay, 2017.</vt:lpstr>
      <vt:lpstr>Porcentaje de población con agua y saneamiento mejorados, y hogares con recolección de basura. Paraguay, 2015-2017.</vt:lpstr>
      <vt:lpstr>Porcentaje de hogares con agua y saneamiento mejorados por departamentos. Paraguay, 2017.</vt:lpstr>
      <vt:lpstr>Porcentaje de hogares con recolección de basura, urbano y rural. Paraguay, 2015 - 2017.</vt:lpstr>
      <vt:lpstr>Porcentaje de hogares con recolección de basura por departamento. Paraguay, 2017.</vt:lpstr>
      <vt:lpstr>Población con Acceso a la Salud. Paraguay, 2016 - 2017. </vt:lpstr>
      <vt:lpstr>Porcentaje de población sana Total/Urbana/Rural.  Paraguay, 2015 - 2017.</vt:lpstr>
      <vt:lpstr>Porcentaje de población con seguro médico.  Paraguay, 2015 - 2017.</vt:lpstr>
      <vt:lpstr>Porcentaje de población con seguro médico urbano y rural. Paraguay, 2015 - 2017.</vt:lpstr>
      <vt:lpstr>Porcentaje y número de población con seguro médico por departamento. Paraguay, 2017</vt:lpstr>
      <vt:lpstr>Porcentaje de población enferma o accidentada por departamento. Paraguay, 2017.</vt:lpstr>
      <vt:lpstr>Porcentaje de la población enferma o accidentada en los últimos 90 días que consultó. Paraguay, 2017.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Situacion de Pobreza en Paraguay</dc:title>
  <dc:creator>upwrpar</dc:creator>
  <cp:lastModifiedBy>Jorge Ale</cp:lastModifiedBy>
  <cp:revision>64</cp:revision>
  <dcterms:created xsi:type="dcterms:W3CDTF">2019-02-26T15:04:11Z</dcterms:created>
  <dcterms:modified xsi:type="dcterms:W3CDTF">2019-03-08T08:24:28Z</dcterms:modified>
</cp:coreProperties>
</file>